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
      <p:font typeface="Heebo Light"/>
      <p:regular r:id="rId22"/>
    </p:embeddedFont>
    <p:embeddedFont>
      <p:font typeface="Heebo Ligh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image" Target="../media/image-4-10.pn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679978"/>
            <a:ext cx="4919305" cy="2869644"/>
          </a:xfrm>
          <a:prstGeom prst="rect">
            <a:avLst/>
          </a:prstGeom>
        </p:spPr>
      </p:pic>
      <p:sp>
        <p:nvSpPr>
          <p:cNvPr id="4" name="Text 0"/>
          <p:cNvSpPr/>
          <p:nvPr/>
        </p:nvSpPr>
        <p:spPr>
          <a:xfrm>
            <a:off x="793790" y="24363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Xây Dựng Website Bán Hàng Thời Trang V &amp; Đ</a:t>
            </a:r>
            <a:endParaRPr lang="en-US" sz="4450" dirty="0"/>
          </a:p>
        </p:txBody>
      </p:sp>
      <p:sp>
        <p:nvSpPr>
          <p:cNvPr id="5" name="Text 1"/>
          <p:cNvSpPr/>
          <p:nvPr/>
        </p:nvSpPr>
        <p:spPr>
          <a:xfrm>
            <a:off x="793790" y="419409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Đồ án môn học: Chuyên đề Front-end</a:t>
            </a:r>
            <a:endParaRPr lang="en-US" sz="1750" dirty="0"/>
          </a:p>
        </p:txBody>
      </p:sp>
      <p:sp>
        <p:nvSpPr>
          <p:cNvPr id="6" name="Text 2"/>
          <p:cNvSpPr/>
          <p:nvPr/>
        </p:nvSpPr>
        <p:spPr>
          <a:xfrm>
            <a:off x="7937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Sinh viên: Nguyễn Vĩ Đạt | Giảng viên: Nguyễn Minh Hải</a:t>
            </a:r>
            <a:endParaRPr lang="en-US" sz="1750" dirty="0"/>
          </a:p>
        </p:txBody>
      </p:sp>
      <p:sp>
        <p:nvSpPr>
          <p:cNvPr id="7" name="Text 3"/>
          <p:cNvSpPr/>
          <p:nvPr/>
        </p:nvSpPr>
        <p:spPr>
          <a:xfrm>
            <a:off x="793790" y="543020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Học kỳ 1, Năm học 2025-2026</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4256" y="915948"/>
            <a:ext cx="7169706" cy="637818"/>
          </a:xfrm>
          <a:prstGeom prst="rect">
            <a:avLst/>
          </a:prstGeom>
          <a:noFill/>
          <a:ln/>
        </p:spPr>
        <p:txBody>
          <a:bodyPr wrap="none" lIns="0" tIns="0" rIns="0" bIns="0" rtlCol="0" anchor="t"/>
          <a:lstStyle/>
          <a:p>
            <a:pPr algn="l" indent="0" marL="0">
              <a:lnSpc>
                <a:spcPts val="5000"/>
              </a:lnSpc>
              <a:buNone/>
            </a:pPr>
            <a:r>
              <a:rPr lang="en-US" sz="4000" dirty="0">
                <a:solidFill>
                  <a:srgbClr val="F2F0F4"/>
                </a:solidFill>
                <a:latin typeface="Montserrat" pitchFamily="34" charset="0"/>
                <a:ea typeface="Montserrat" pitchFamily="34" charset="-122"/>
                <a:cs typeface="Montserrat" pitchFamily="34" charset="-120"/>
              </a:rPr>
              <a:t>Hướng Phát Triển Tương Lai</a:t>
            </a:r>
            <a:endParaRPr lang="en-US" sz="4000" dirty="0"/>
          </a:p>
        </p:txBody>
      </p:sp>
      <p:pic>
        <p:nvPicPr>
          <p:cNvPr id="4" name="Image 1" descr="preencoded.png">    </p:cNvPr>
          <p:cNvPicPr>
            <a:picLocks noChangeAspect="1"/>
          </p:cNvPicPr>
          <p:nvPr/>
        </p:nvPicPr>
        <p:blipFill>
          <a:blip r:embed="rId2"/>
          <a:stretch>
            <a:fillRect/>
          </a:stretch>
        </p:blipFill>
        <p:spPr>
          <a:xfrm>
            <a:off x="714256" y="1859875"/>
            <a:ext cx="1020485" cy="1502331"/>
          </a:xfrm>
          <a:prstGeom prst="rect">
            <a:avLst/>
          </a:prstGeom>
        </p:spPr>
      </p:pic>
      <p:sp>
        <p:nvSpPr>
          <p:cNvPr id="5" name="Text 1"/>
          <p:cNvSpPr/>
          <p:nvPr/>
        </p:nvSpPr>
        <p:spPr>
          <a:xfrm>
            <a:off x="1938814" y="2063948"/>
            <a:ext cx="2551271" cy="318849"/>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Kết Nối Backend</a:t>
            </a:r>
            <a:endParaRPr lang="en-US" sz="2000" dirty="0"/>
          </a:p>
        </p:txBody>
      </p:sp>
      <p:sp>
        <p:nvSpPr>
          <p:cNvPr id="6" name="Text 2"/>
          <p:cNvSpPr/>
          <p:nvPr/>
        </p:nvSpPr>
        <p:spPr>
          <a:xfrm>
            <a:off x="1938814" y="2505194"/>
            <a:ext cx="6490930" cy="652939"/>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Node.js, PHP, Firebase để quản lý sản phẩm, người dùng, đơn hàng thực tế.</a:t>
            </a:r>
            <a:endParaRPr lang="en-US" sz="1600" dirty="0"/>
          </a:p>
        </p:txBody>
      </p:sp>
      <p:pic>
        <p:nvPicPr>
          <p:cNvPr id="7" name="Image 2" descr="preencoded.png">    </p:cNvPr>
          <p:cNvPicPr>
            <a:picLocks noChangeAspect="1"/>
          </p:cNvPicPr>
          <p:nvPr/>
        </p:nvPicPr>
        <p:blipFill>
          <a:blip r:embed="rId3"/>
          <a:stretch>
            <a:fillRect/>
          </a:stretch>
        </p:blipFill>
        <p:spPr>
          <a:xfrm>
            <a:off x="714256" y="3362206"/>
            <a:ext cx="1020485" cy="1224558"/>
          </a:xfrm>
          <a:prstGeom prst="rect">
            <a:avLst/>
          </a:prstGeom>
        </p:spPr>
      </p:pic>
      <p:sp>
        <p:nvSpPr>
          <p:cNvPr id="8" name="Text 3"/>
          <p:cNvSpPr/>
          <p:nvPr/>
        </p:nvSpPr>
        <p:spPr>
          <a:xfrm>
            <a:off x="1938814" y="3566279"/>
            <a:ext cx="2959418" cy="318849"/>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Thanh Toán Trực Tuyến</a:t>
            </a:r>
            <a:endParaRPr lang="en-US" sz="2000" dirty="0"/>
          </a:p>
        </p:txBody>
      </p:sp>
      <p:sp>
        <p:nvSpPr>
          <p:cNvPr id="9" name="Text 4"/>
          <p:cNvSpPr/>
          <p:nvPr/>
        </p:nvSpPr>
        <p:spPr>
          <a:xfrm>
            <a:off x="1938814" y="4007525"/>
            <a:ext cx="6490930" cy="326469"/>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Tích hợp VNPay, Momo, Stripe cho quy trình checkout hoàn chỉnh.</a:t>
            </a:r>
            <a:endParaRPr lang="en-US" sz="1600" dirty="0"/>
          </a:p>
        </p:txBody>
      </p:sp>
      <p:pic>
        <p:nvPicPr>
          <p:cNvPr id="10" name="Image 3" descr="preencoded.png">    </p:cNvPr>
          <p:cNvPicPr>
            <a:picLocks noChangeAspect="1"/>
          </p:cNvPicPr>
          <p:nvPr/>
        </p:nvPicPr>
        <p:blipFill>
          <a:blip r:embed="rId4"/>
          <a:stretch>
            <a:fillRect/>
          </a:stretch>
        </p:blipFill>
        <p:spPr>
          <a:xfrm>
            <a:off x="714256" y="4586764"/>
            <a:ext cx="1020485" cy="1224558"/>
          </a:xfrm>
          <a:prstGeom prst="rect">
            <a:avLst/>
          </a:prstGeom>
        </p:spPr>
      </p:pic>
      <p:sp>
        <p:nvSpPr>
          <p:cNvPr id="11" name="Text 5"/>
          <p:cNvSpPr/>
          <p:nvPr/>
        </p:nvSpPr>
        <p:spPr>
          <a:xfrm>
            <a:off x="1938814" y="4790837"/>
            <a:ext cx="2551271" cy="318849"/>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Nâng Cấp SPA</a:t>
            </a:r>
            <a:endParaRPr lang="en-US" sz="2000" dirty="0"/>
          </a:p>
        </p:txBody>
      </p:sp>
      <p:sp>
        <p:nvSpPr>
          <p:cNvPr id="12" name="Text 6"/>
          <p:cNvSpPr/>
          <p:nvPr/>
        </p:nvSpPr>
        <p:spPr>
          <a:xfrm>
            <a:off x="1938814" y="5232083"/>
            <a:ext cx="6490930" cy="326469"/>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ReactJS hoặc VueJS để tăng tốc độ, trải nghiệm người dùng tốt hơn.</a:t>
            </a:r>
            <a:endParaRPr lang="en-US" sz="1600" dirty="0"/>
          </a:p>
        </p:txBody>
      </p:sp>
      <p:pic>
        <p:nvPicPr>
          <p:cNvPr id="13" name="Image 4" descr="preencoded.png">    </p:cNvPr>
          <p:cNvPicPr>
            <a:picLocks noChangeAspect="1"/>
          </p:cNvPicPr>
          <p:nvPr/>
        </p:nvPicPr>
        <p:blipFill>
          <a:blip r:embed="rId5"/>
          <a:stretch>
            <a:fillRect/>
          </a:stretch>
        </p:blipFill>
        <p:spPr>
          <a:xfrm>
            <a:off x="714256" y="5811322"/>
            <a:ext cx="1020485" cy="1502331"/>
          </a:xfrm>
          <a:prstGeom prst="rect">
            <a:avLst/>
          </a:prstGeom>
        </p:spPr>
      </p:pic>
      <p:sp>
        <p:nvSpPr>
          <p:cNvPr id="14" name="Text 7"/>
          <p:cNvSpPr/>
          <p:nvPr/>
        </p:nvSpPr>
        <p:spPr>
          <a:xfrm>
            <a:off x="1938814" y="6015395"/>
            <a:ext cx="2780109" cy="318849"/>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Tối Ưu SEO &amp; Bảo Mật</a:t>
            </a:r>
            <a:endParaRPr lang="en-US" sz="2000" dirty="0"/>
          </a:p>
        </p:txBody>
      </p:sp>
      <p:sp>
        <p:nvSpPr>
          <p:cNvPr id="15" name="Text 8"/>
          <p:cNvSpPr/>
          <p:nvPr/>
        </p:nvSpPr>
        <p:spPr>
          <a:xfrm>
            <a:off x="1938814" y="6456640"/>
            <a:ext cx="6490930" cy="652939"/>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Meta tags, HTTPS, mã hóa dữ liệu, Admin Dashboard, thông báo email/SMS.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793790" y="193738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Cảm ơn</a:t>
            </a:r>
            <a:endParaRPr lang="en-US" sz="4450" dirty="0"/>
          </a:p>
        </p:txBody>
      </p:sp>
      <p:sp>
        <p:nvSpPr>
          <p:cNvPr id="5" name="Text 2"/>
          <p:cNvSpPr/>
          <p:nvPr/>
        </p:nvSpPr>
        <p:spPr>
          <a:xfrm>
            <a:off x="793790" y="298632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Dự án website bán hàng thời trang V &amp; Đ đã thành công trong việc tạo ra một giao diện Front-end hiện đại, tinh tế và đầy đủ chức năng, mang đến trải nghiệm mua sắm trực tuyến vượt trội.</a:t>
            </a:r>
            <a:endParaRPr lang="en-US" sz="1750" dirty="0"/>
          </a:p>
        </p:txBody>
      </p:sp>
      <p:sp>
        <p:nvSpPr>
          <p:cNvPr id="6" name="Text 3"/>
          <p:cNvSpPr/>
          <p:nvPr/>
        </p:nvSpPr>
        <p:spPr>
          <a:xfrm>
            <a:off x="793790" y="3967282"/>
            <a:ext cx="13042821" cy="725805"/>
          </a:xfrm>
          <a:prstGeom prst="rect">
            <a:avLst/>
          </a:prstGeom>
          <a:noFill/>
          <a:ln/>
        </p:spPr>
        <p:txBody>
          <a:bodyPr wrap="square" lIns="0" tIns="0" rIns="0" bIns="0" rtlCol="0" anchor="t"/>
          <a:lstStyle/>
          <a:p>
            <a:pPr algn="l" indent="0" marL="0">
              <a:lnSpc>
                <a:spcPts val="2850"/>
              </a:lnSpc>
              <a:buNone/>
            </a:pPr>
            <a:endParaRPr lang="en-US" sz="1750" dirty="0"/>
          </a:p>
        </p:txBody>
      </p:sp>
      <p:sp>
        <p:nvSpPr>
          <p:cNvPr id="7" name="Text 4"/>
          <p:cNvSpPr/>
          <p:nvPr/>
        </p:nvSpPr>
        <p:spPr>
          <a:xfrm>
            <a:off x="793790" y="494823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Xin chân thành cảm ơn quý thầy cô và các bạn đã lắng nghe.</a:t>
            </a:r>
            <a:endParaRPr lang="en-US" sz="1750" dirty="0"/>
          </a:p>
        </p:txBody>
      </p:sp>
      <p:sp>
        <p:nvSpPr>
          <p:cNvPr id="8" name="Text 5"/>
          <p:cNvSpPr/>
          <p:nvPr/>
        </p:nvSpPr>
        <p:spPr>
          <a:xfrm>
            <a:off x="793790" y="5566291"/>
            <a:ext cx="13042821" cy="725805"/>
          </a:xfrm>
          <a:prstGeom prst="rect">
            <a:avLst/>
          </a:prstGeom>
          <a:noFill/>
          <a:ln/>
        </p:spPr>
        <p:txBody>
          <a:bodyPr wrap="squar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Lời Mở Đầu</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Thương mại điện tử đã trở thành nền tảng kinh doanh cốt yếu, đặc biệt trong lĩnh vực thời trang. Giao diện Front-end là "bộ mặt" quyết định sự thành bại và lòng trung thành của khách hàng. Dự án này xây dựng website bán hàng thời trang V &amp; Đ với mục tiêu kiến tạo giao diện UI/UX đột phá, hiện đại và chuyên nghiệp.</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7706" y="707827"/>
            <a:ext cx="4984313" cy="622935"/>
          </a:xfrm>
          <a:prstGeom prst="rect">
            <a:avLst/>
          </a:prstGeom>
          <a:noFill/>
          <a:ln/>
        </p:spPr>
        <p:txBody>
          <a:bodyPr wrap="none" lIns="0" tIns="0" rIns="0" bIns="0" rtlCol="0" anchor="t"/>
          <a:lstStyle/>
          <a:p>
            <a:pPr algn="l" indent="0" marL="0">
              <a:lnSpc>
                <a:spcPts val="4900"/>
              </a:lnSpc>
              <a:buNone/>
            </a:pPr>
            <a:r>
              <a:rPr lang="en-US" sz="3900" dirty="0">
                <a:solidFill>
                  <a:srgbClr val="F2F0F4"/>
                </a:solidFill>
                <a:latin typeface="Montserrat" pitchFamily="34" charset="0"/>
                <a:ea typeface="Montserrat" pitchFamily="34" charset="-122"/>
                <a:cs typeface="Montserrat" pitchFamily="34" charset="-120"/>
              </a:rPr>
              <a:t>Mục Tiêu Dự Án</a:t>
            </a:r>
            <a:endParaRPr lang="en-US" sz="3900" dirty="0"/>
          </a:p>
        </p:txBody>
      </p:sp>
      <p:sp>
        <p:nvSpPr>
          <p:cNvPr id="4" name="Shape 1"/>
          <p:cNvSpPr/>
          <p:nvPr/>
        </p:nvSpPr>
        <p:spPr>
          <a:xfrm>
            <a:off x="697706" y="1629728"/>
            <a:ext cx="7748588" cy="1483043"/>
          </a:xfrm>
          <a:prstGeom prst="roundRect">
            <a:avLst>
              <a:gd name="adj" fmla="val 5646"/>
            </a:avLst>
          </a:prstGeom>
          <a:solidFill>
            <a:srgbClr val="31136C"/>
          </a:solidFill>
          <a:ln w="7620">
            <a:solidFill>
              <a:srgbClr val="4A2C85"/>
            </a:solidFill>
            <a:prstDash val="solid"/>
          </a:ln>
        </p:spPr>
      </p:sp>
      <p:sp>
        <p:nvSpPr>
          <p:cNvPr id="5" name="Text 2"/>
          <p:cNvSpPr/>
          <p:nvPr/>
        </p:nvSpPr>
        <p:spPr>
          <a:xfrm>
            <a:off x="904637" y="1836658"/>
            <a:ext cx="2585204" cy="311468"/>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Giao Diện Trực Quan</a:t>
            </a:r>
            <a:endParaRPr lang="en-US" sz="1950" dirty="0"/>
          </a:p>
        </p:txBody>
      </p:sp>
      <p:sp>
        <p:nvSpPr>
          <p:cNvPr id="6" name="Text 3"/>
          <p:cNvSpPr/>
          <p:nvPr/>
        </p:nvSpPr>
        <p:spPr>
          <a:xfrm>
            <a:off x="904637" y="2267664"/>
            <a:ext cx="7334726" cy="638175"/>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Thiết kế tinh tế, sang trọng với tông trắng-đen-vàng đồng, phù hợp thương hiệu cao cấp.</a:t>
            </a:r>
            <a:endParaRPr lang="en-US" sz="1550" dirty="0"/>
          </a:p>
        </p:txBody>
      </p:sp>
      <p:sp>
        <p:nvSpPr>
          <p:cNvPr id="7" name="Shape 4"/>
          <p:cNvSpPr/>
          <p:nvPr/>
        </p:nvSpPr>
        <p:spPr>
          <a:xfrm>
            <a:off x="697706" y="3312081"/>
            <a:ext cx="7748588" cy="1483043"/>
          </a:xfrm>
          <a:prstGeom prst="roundRect">
            <a:avLst>
              <a:gd name="adj" fmla="val 5646"/>
            </a:avLst>
          </a:prstGeom>
          <a:solidFill>
            <a:srgbClr val="31136C"/>
          </a:solidFill>
          <a:ln w="7620">
            <a:solidFill>
              <a:srgbClr val="4A2C85"/>
            </a:solidFill>
            <a:prstDash val="solid"/>
          </a:ln>
        </p:spPr>
      </p:sp>
      <p:sp>
        <p:nvSpPr>
          <p:cNvPr id="8" name="Text 5"/>
          <p:cNvSpPr/>
          <p:nvPr/>
        </p:nvSpPr>
        <p:spPr>
          <a:xfrm>
            <a:off x="904637" y="3519011"/>
            <a:ext cx="2955369" cy="311468"/>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Chức Năng Hoàn Chỉnh</a:t>
            </a:r>
            <a:endParaRPr lang="en-US" sz="1950" dirty="0"/>
          </a:p>
        </p:txBody>
      </p:sp>
      <p:sp>
        <p:nvSpPr>
          <p:cNvPr id="9" name="Text 6"/>
          <p:cNvSpPr/>
          <p:nvPr/>
        </p:nvSpPr>
        <p:spPr>
          <a:xfrm>
            <a:off x="904637" y="3950018"/>
            <a:ext cx="7334726" cy="638175"/>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Trang chủ, sản phẩm, chi tiết, giỏ hàng, giới thiệu, dịch vụ, liên hệ, pháp lý, đăng nhập/ký.</a:t>
            </a:r>
            <a:endParaRPr lang="en-US" sz="1550" dirty="0"/>
          </a:p>
        </p:txBody>
      </p:sp>
      <p:sp>
        <p:nvSpPr>
          <p:cNvPr id="10" name="Shape 7"/>
          <p:cNvSpPr/>
          <p:nvPr/>
        </p:nvSpPr>
        <p:spPr>
          <a:xfrm>
            <a:off x="697706" y="4994434"/>
            <a:ext cx="7748588" cy="1163955"/>
          </a:xfrm>
          <a:prstGeom prst="roundRect">
            <a:avLst>
              <a:gd name="adj" fmla="val 7194"/>
            </a:avLst>
          </a:prstGeom>
          <a:solidFill>
            <a:srgbClr val="31136C"/>
          </a:solidFill>
          <a:ln w="7620">
            <a:solidFill>
              <a:srgbClr val="4A2C85"/>
            </a:solidFill>
            <a:prstDash val="solid"/>
          </a:ln>
        </p:spPr>
      </p:sp>
      <p:sp>
        <p:nvSpPr>
          <p:cNvPr id="11" name="Text 8"/>
          <p:cNvSpPr/>
          <p:nvPr/>
        </p:nvSpPr>
        <p:spPr>
          <a:xfrm>
            <a:off x="904637" y="5201364"/>
            <a:ext cx="2492097" cy="311468"/>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Responsive Design</a:t>
            </a:r>
            <a:endParaRPr lang="en-US" sz="1950" dirty="0"/>
          </a:p>
        </p:txBody>
      </p:sp>
      <p:sp>
        <p:nvSpPr>
          <p:cNvPr id="12" name="Text 9"/>
          <p:cNvSpPr/>
          <p:nvPr/>
        </p:nvSpPr>
        <p:spPr>
          <a:xfrm>
            <a:off x="904637" y="5632371"/>
            <a:ext cx="7334726" cy="319088"/>
          </a:xfrm>
          <a:prstGeom prst="rect">
            <a:avLst/>
          </a:prstGeom>
          <a:noFill/>
          <a:ln/>
        </p:spPr>
        <p:txBody>
          <a:bodyPr wrap="non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Hiển thị tốt trên máy tính, máy tính bảng và điện thoại di động.</a:t>
            </a:r>
            <a:endParaRPr lang="en-US" sz="1550" dirty="0"/>
          </a:p>
        </p:txBody>
      </p:sp>
      <p:sp>
        <p:nvSpPr>
          <p:cNvPr id="13" name="Shape 10"/>
          <p:cNvSpPr/>
          <p:nvPr/>
        </p:nvSpPr>
        <p:spPr>
          <a:xfrm>
            <a:off x="697706" y="6357699"/>
            <a:ext cx="7748588" cy="1163955"/>
          </a:xfrm>
          <a:prstGeom prst="roundRect">
            <a:avLst>
              <a:gd name="adj" fmla="val 7194"/>
            </a:avLst>
          </a:prstGeom>
          <a:solidFill>
            <a:srgbClr val="31136C"/>
          </a:solidFill>
          <a:ln w="7620">
            <a:solidFill>
              <a:srgbClr val="4A2C85"/>
            </a:solidFill>
            <a:prstDash val="solid"/>
          </a:ln>
        </p:spPr>
      </p:sp>
      <p:sp>
        <p:nvSpPr>
          <p:cNvPr id="14" name="Text 11"/>
          <p:cNvSpPr/>
          <p:nvPr/>
        </p:nvSpPr>
        <p:spPr>
          <a:xfrm>
            <a:off x="904637" y="6564630"/>
            <a:ext cx="2492097" cy="311468"/>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Tương Tác Động</a:t>
            </a:r>
            <a:endParaRPr lang="en-US" sz="1950" dirty="0"/>
          </a:p>
        </p:txBody>
      </p:sp>
      <p:sp>
        <p:nvSpPr>
          <p:cNvPr id="15" name="Text 12"/>
          <p:cNvSpPr/>
          <p:nvPr/>
        </p:nvSpPr>
        <p:spPr>
          <a:xfrm>
            <a:off x="904637" y="6995636"/>
            <a:ext cx="7334726" cy="319088"/>
          </a:xfrm>
          <a:prstGeom prst="rect">
            <a:avLst/>
          </a:prstGeom>
          <a:noFill/>
          <a:ln/>
        </p:spPr>
        <p:txBody>
          <a:bodyPr wrap="non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Menu trượt, banner slideshow, tìm kiếm, lọc sản phẩm, quản lý giỏ hàng mượt mà.</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3177" y="755571"/>
            <a:ext cx="7408783" cy="583168"/>
          </a:xfrm>
          <a:prstGeom prst="rect">
            <a:avLst/>
          </a:prstGeom>
          <a:noFill/>
          <a:ln/>
        </p:spPr>
        <p:txBody>
          <a:bodyPr wrap="none" lIns="0" tIns="0" rIns="0" bIns="0" rtlCol="0" anchor="t"/>
          <a:lstStyle/>
          <a:p>
            <a:pPr algn="l" indent="0" marL="0">
              <a:lnSpc>
                <a:spcPts val="4550"/>
              </a:lnSpc>
              <a:buNone/>
            </a:pPr>
            <a:r>
              <a:rPr lang="en-US" sz="3650" dirty="0">
                <a:solidFill>
                  <a:srgbClr val="F2F0F4"/>
                </a:solidFill>
                <a:latin typeface="Montserrat" pitchFamily="34" charset="0"/>
                <a:ea typeface="Montserrat" pitchFamily="34" charset="-122"/>
                <a:cs typeface="Montserrat" pitchFamily="34" charset="-120"/>
              </a:rPr>
              <a:t>Công Nghệ &amp; Công Cụ Sử Dụng</a:t>
            </a:r>
            <a:endParaRPr lang="en-US" sz="365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177" y="1618655"/>
            <a:ext cx="466487" cy="466487"/>
          </a:xfrm>
          <a:prstGeom prst="rect">
            <a:avLst/>
          </a:prstGeom>
        </p:spPr>
      </p:pic>
      <p:sp>
        <p:nvSpPr>
          <p:cNvPr id="5" name="Text 1"/>
          <p:cNvSpPr/>
          <p:nvPr/>
        </p:nvSpPr>
        <p:spPr>
          <a:xfrm>
            <a:off x="1352907" y="1729383"/>
            <a:ext cx="2332911" cy="291465"/>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HTML5 &amp; CSS3</a:t>
            </a:r>
            <a:endParaRPr lang="en-US" sz="1800" dirty="0"/>
          </a:p>
        </p:txBody>
      </p:sp>
      <p:sp>
        <p:nvSpPr>
          <p:cNvPr id="6" name="Text 2"/>
          <p:cNvSpPr/>
          <p:nvPr/>
        </p:nvSpPr>
        <p:spPr>
          <a:xfrm>
            <a:off x="1352907" y="2132767"/>
            <a:ext cx="7137916" cy="298609"/>
          </a:xfrm>
          <a:prstGeom prst="rect">
            <a:avLst/>
          </a:prstGeom>
          <a:noFill/>
          <a:ln/>
        </p:spPr>
        <p:txBody>
          <a:bodyPr wrap="non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Cấu trúc ngữ nghĩa, bố cục responsive, hiệu ứng chuyển động và animation hiện đại.</a:t>
            </a:r>
            <a:endParaRPr lang="en-US" sz="14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177" y="2804636"/>
            <a:ext cx="466487" cy="466487"/>
          </a:xfrm>
          <a:prstGeom prst="rect">
            <a:avLst/>
          </a:prstGeom>
        </p:spPr>
      </p:pic>
      <p:sp>
        <p:nvSpPr>
          <p:cNvPr id="8" name="Text 3"/>
          <p:cNvSpPr/>
          <p:nvPr/>
        </p:nvSpPr>
        <p:spPr>
          <a:xfrm>
            <a:off x="1352907" y="2915364"/>
            <a:ext cx="2332911" cy="291465"/>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JavaScript</a:t>
            </a:r>
            <a:endParaRPr lang="en-US" sz="1800" dirty="0"/>
          </a:p>
        </p:txBody>
      </p:sp>
      <p:sp>
        <p:nvSpPr>
          <p:cNvPr id="9" name="Text 4"/>
          <p:cNvSpPr/>
          <p:nvPr/>
        </p:nvSpPr>
        <p:spPr>
          <a:xfrm>
            <a:off x="1352907" y="3318748"/>
            <a:ext cx="7137916" cy="597218"/>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Xử lý menu trượt, banner slideshow, tìm kiếm, lọc sản phẩm, giỏ hàng và form validation.</a:t>
            </a:r>
            <a:endParaRPr lang="en-US" sz="145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3177" y="4289227"/>
            <a:ext cx="466487" cy="466487"/>
          </a:xfrm>
          <a:prstGeom prst="rect">
            <a:avLst/>
          </a:prstGeom>
        </p:spPr>
      </p:pic>
      <p:sp>
        <p:nvSpPr>
          <p:cNvPr id="11" name="Text 5"/>
          <p:cNvSpPr/>
          <p:nvPr/>
        </p:nvSpPr>
        <p:spPr>
          <a:xfrm>
            <a:off x="1352907" y="4399955"/>
            <a:ext cx="2439591" cy="291465"/>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JSON &amp; LocalStorage</a:t>
            </a:r>
            <a:endParaRPr lang="en-US" sz="1800" dirty="0"/>
          </a:p>
        </p:txBody>
      </p:sp>
      <p:sp>
        <p:nvSpPr>
          <p:cNvPr id="12" name="Text 6"/>
          <p:cNvSpPr/>
          <p:nvPr/>
        </p:nvSpPr>
        <p:spPr>
          <a:xfrm>
            <a:off x="1352907" y="4803338"/>
            <a:ext cx="7137916" cy="298609"/>
          </a:xfrm>
          <a:prstGeom prst="rect">
            <a:avLst/>
          </a:prstGeom>
          <a:noFill/>
          <a:ln/>
        </p:spPr>
        <p:txBody>
          <a:bodyPr wrap="non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Giả lập cơ sở dữ liệu sản phẩm, lưu dữ liệu giỏ hàng tạm thời trên trình duyệt.</a:t>
            </a:r>
            <a:endParaRPr lang="en-US" sz="145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177" y="5475208"/>
            <a:ext cx="466487" cy="466487"/>
          </a:xfrm>
          <a:prstGeom prst="rect">
            <a:avLst/>
          </a:prstGeom>
        </p:spPr>
      </p:pic>
      <p:sp>
        <p:nvSpPr>
          <p:cNvPr id="14" name="Text 7"/>
          <p:cNvSpPr/>
          <p:nvPr/>
        </p:nvSpPr>
        <p:spPr>
          <a:xfrm>
            <a:off x="1352907" y="5585936"/>
            <a:ext cx="2332911" cy="291465"/>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Bootstrap 5.3</a:t>
            </a:r>
            <a:endParaRPr lang="en-US" sz="1800" dirty="0"/>
          </a:p>
        </p:txBody>
      </p:sp>
      <p:sp>
        <p:nvSpPr>
          <p:cNvPr id="15" name="Text 8"/>
          <p:cNvSpPr/>
          <p:nvPr/>
        </p:nvSpPr>
        <p:spPr>
          <a:xfrm>
            <a:off x="1352907" y="5989320"/>
            <a:ext cx="7137916" cy="298609"/>
          </a:xfrm>
          <a:prstGeom prst="rect">
            <a:avLst/>
          </a:prstGeom>
          <a:noFill/>
          <a:ln/>
        </p:spPr>
        <p:txBody>
          <a:bodyPr wrap="non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Framework CSS mạnh mẽ, hệ thống lưới linh hoạt, tăng tốc phát triển giao diện.</a:t>
            </a:r>
            <a:endParaRPr lang="en-US" sz="1450" dirty="0"/>
          </a:p>
        </p:txBody>
      </p:sp>
      <p:pic>
        <p:nvPicPr>
          <p:cNvPr id="16" name="Image 5" descr="preencoded.png">    </p:cNvPr>
          <p:cNvPicPr>
            <a:picLocks noChangeAspect="1"/>
          </p:cNvPicPr>
          <p:nvPr/>
        </p:nvPicPr>
        <p:blipFill>
          <a:blip r:embed="rId10"/>
          <a:stretch>
            <a:fillRect/>
          </a:stretch>
        </p:blipFill>
        <p:spPr>
          <a:xfrm>
            <a:off x="653177" y="6661190"/>
            <a:ext cx="466487" cy="466487"/>
          </a:xfrm>
          <a:prstGeom prst="rect">
            <a:avLst/>
          </a:prstGeom>
        </p:spPr>
      </p:pic>
      <p:sp>
        <p:nvSpPr>
          <p:cNvPr id="17" name="Text 9"/>
          <p:cNvSpPr/>
          <p:nvPr/>
        </p:nvSpPr>
        <p:spPr>
          <a:xfrm>
            <a:off x="1352907" y="6771918"/>
            <a:ext cx="2332911" cy="291465"/>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GitHub</a:t>
            </a:r>
            <a:endParaRPr lang="en-US" sz="1800" dirty="0"/>
          </a:p>
        </p:txBody>
      </p:sp>
      <p:sp>
        <p:nvSpPr>
          <p:cNvPr id="18" name="Text 10"/>
          <p:cNvSpPr/>
          <p:nvPr/>
        </p:nvSpPr>
        <p:spPr>
          <a:xfrm>
            <a:off x="1352907" y="7175302"/>
            <a:ext cx="7137916" cy="298609"/>
          </a:xfrm>
          <a:prstGeom prst="rect">
            <a:avLst/>
          </a:prstGeom>
          <a:noFill/>
          <a:ln/>
        </p:spPr>
        <p:txBody>
          <a:bodyPr wrap="non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Lưu trữ và quản lý code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04593"/>
            <a:ext cx="10689193"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Cấu Trúc Website Chính &amp; Chức Năng</a:t>
            </a:r>
            <a:endParaRPr lang="en-US" sz="4450" dirty="0"/>
          </a:p>
        </p:txBody>
      </p:sp>
      <p:sp>
        <p:nvSpPr>
          <p:cNvPr id="3" name="Text 1"/>
          <p:cNvSpPr/>
          <p:nvPr/>
        </p:nvSpPr>
        <p:spPr>
          <a:xfrm>
            <a:off x="793790" y="266700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01</a:t>
            </a:r>
            <a:endParaRPr lang="en-US" sz="1750" dirty="0"/>
          </a:p>
        </p:txBody>
      </p:sp>
      <p:pic>
        <p:nvPicPr>
          <p:cNvPr id="4" name="Image 0" descr="preencoded.png">    </p:cNvPr>
          <p:cNvPicPr>
            <a:picLocks noChangeAspect="1"/>
          </p:cNvPicPr>
          <p:nvPr/>
        </p:nvPicPr>
        <p:blipFill>
          <a:blip r:embed="rId1"/>
          <a:stretch>
            <a:fillRect/>
          </a:stretch>
        </p:blipFill>
        <p:spPr>
          <a:xfrm>
            <a:off x="793790" y="3022044"/>
            <a:ext cx="4196358" cy="30480"/>
          </a:xfrm>
          <a:prstGeom prst="rect">
            <a:avLst/>
          </a:prstGeom>
        </p:spPr>
      </p:pic>
      <p:sp>
        <p:nvSpPr>
          <p:cNvPr id="5" name="Text 2"/>
          <p:cNvSpPr/>
          <p:nvPr/>
        </p:nvSpPr>
        <p:spPr>
          <a:xfrm>
            <a:off x="793790" y="31963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Trang Chủ</a:t>
            </a:r>
            <a:endParaRPr lang="en-US" sz="2200" dirty="0"/>
          </a:p>
        </p:txBody>
      </p:sp>
      <p:sp>
        <p:nvSpPr>
          <p:cNvPr id="6" name="Text 3"/>
          <p:cNvSpPr/>
          <p:nvPr/>
        </p:nvSpPr>
        <p:spPr>
          <a:xfrm>
            <a:off x="793790" y="368677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Banner slideshow, danh mục sản phẩm, giới thiệu dịch vụ và khuyến mãi.</a:t>
            </a:r>
            <a:endParaRPr lang="en-US" sz="1750" dirty="0"/>
          </a:p>
        </p:txBody>
      </p:sp>
      <p:sp>
        <p:nvSpPr>
          <p:cNvPr id="7" name="Text 4"/>
          <p:cNvSpPr/>
          <p:nvPr/>
        </p:nvSpPr>
        <p:spPr>
          <a:xfrm>
            <a:off x="5216962" y="266700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02</a:t>
            </a:r>
            <a:endParaRPr lang="en-US" sz="1750" dirty="0"/>
          </a:p>
        </p:txBody>
      </p:sp>
      <p:pic>
        <p:nvPicPr>
          <p:cNvPr id="8" name="Image 1" descr="preencoded.png">    </p:cNvPr>
          <p:cNvPicPr>
            <a:picLocks noChangeAspect="1"/>
          </p:cNvPicPr>
          <p:nvPr/>
        </p:nvPicPr>
        <p:blipFill>
          <a:blip r:embed="rId2"/>
          <a:stretch>
            <a:fillRect/>
          </a:stretch>
        </p:blipFill>
        <p:spPr>
          <a:xfrm>
            <a:off x="5216962" y="3022044"/>
            <a:ext cx="4196358" cy="30480"/>
          </a:xfrm>
          <a:prstGeom prst="rect">
            <a:avLst/>
          </a:prstGeom>
        </p:spPr>
      </p:pic>
      <p:sp>
        <p:nvSpPr>
          <p:cNvPr id="9" name="Text 5"/>
          <p:cNvSpPr/>
          <p:nvPr/>
        </p:nvSpPr>
        <p:spPr>
          <a:xfrm>
            <a:off x="5216962" y="31963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Trang Sản Phẩm</a:t>
            </a:r>
            <a:endParaRPr lang="en-US" sz="2200" dirty="0"/>
          </a:p>
        </p:txBody>
      </p:sp>
      <p:sp>
        <p:nvSpPr>
          <p:cNvPr id="10" name="Text 6"/>
          <p:cNvSpPr/>
          <p:nvPr/>
        </p:nvSpPr>
        <p:spPr>
          <a:xfrm>
            <a:off x="5216962" y="368677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Danh sách sản phẩm từ JSON, lọc theo giới tính/danh mục, tìm kiếm nhanh.</a:t>
            </a:r>
            <a:endParaRPr lang="en-US" sz="1750" dirty="0"/>
          </a:p>
        </p:txBody>
      </p:sp>
      <p:sp>
        <p:nvSpPr>
          <p:cNvPr id="11" name="Text 7"/>
          <p:cNvSpPr/>
          <p:nvPr/>
        </p:nvSpPr>
        <p:spPr>
          <a:xfrm>
            <a:off x="9640133" y="266700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03</a:t>
            </a:r>
            <a:endParaRPr lang="en-US" sz="1750" dirty="0"/>
          </a:p>
        </p:txBody>
      </p:sp>
      <p:pic>
        <p:nvPicPr>
          <p:cNvPr id="12" name="Image 2" descr="preencoded.png">    </p:cNvPr>
          <p:cNvPicPr>
            <a:picLocks noChangeAspect="1"/>
          </p:cNvPicPr>
          <p:nvPr/>
        </p:nvPicPr>
        <p:blipFill>
          <a:blip r:embed="rId3"/>
          <a:stretch>
            <a:fillRect/>
          </a:stretch>
        </p:blipFill>
        <p:spPr>
          <a:xfrm>
            <a:off x="9640133" y="3022044"/>
            <a:ext cx="4196358" cy="30480"/>
          </a:xfrm>
          <a:prstGeom prst="rect">
            <a:avLst/>
          </a:prstGeom>
        </p:spPr>
      </p:pic>
      <p:sp>
        <p:nvSpPr>
          <p:cNvPr id="13" name="Text 8"/>
          <p:cNvSpPr/>
          <p:nvPr/>
        </p:nvSpPr>
        <p:spPr>
          <a:xfrm>
            <a:off x="9640133" y="31963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Chi Tiết Sản Phẩm</a:t>
            </a:r>
            <a:endParaRPr lang="en-US" sz="2200" dirty="0"/>
          </a:p>
        </p:txBody>
      </p:sp>
      <p:sp>
        <p:nvSpPr>
          <p:cNvPr id="14" name="Text 9"/>
          <p:cNvSpPr/>
          <p:nvPr/>
        </p:nvSpPr>
        <p:spPr>
          <a:xfrm>
            <a:off x="9640133" y="368677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Hình ảnh lớn, mô tả chi tiết, giá, chọn số lượng, thêm vào giỏ hàng.</a:t>
            </a:r>
            <a:endParaRPr lang="en-US" sz="1750" dirty="0"/>
          </a:p>
        </p:txBody>
      </p:sp>
      <p:sp>
        <p:nvSpPr>
          <p:cNvPr id="15" name="Text 10"/>
          <p:cNvSpPr/>
          <p:nvPr/>
        </p:nvSpPr>
        <p:spPr>
          <a:xfrm>
            <a:off x="793790" y="4809411"/>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04</a:t>
            </a:r>
            <a:endParaRPr lang="en-US" sz="1750" dirty="0"/>
          </a:p>
        </p:txBody>
      </p:sp>
      <p:pic>
        <p:nvPicPr>
          <p:cNvPr id="16" name="Image 3" descr="preencoded.png">    </p:cNvPr>
          <p:cNvPicPr>
            <a:picLocks noChangeAspect="1"/>
          </p:cNvPicPr>
          <p:nvPr/>
        </p:nvPicPr>
        <p:blipFill>
          <a:blip r:embed="rId4"/>
          <a:stretch>
            <a:fillRect/>
          </a:stretch>
        </p:blipFill>
        <p:spPr>
          <a:xfrm>
            <a:off x="793790" y="5141714"/>
            <a:ext cx="13042702" cy="30480"/>
          </a:xfrm>
          <a:prstGeom prst="rect">
            <a:avLst/>
          </a:prstGeom>
        </p:spPr>
      </p:pic>
      <p:sp>
        <p:nvSpPr>
          <p:cNvPr id="17" name="Text 11"/>
          <p:cNvSpPr/>
          <p:nvPr/>
        </p:nvSpPr>
        <p:spPr>
          <a:xfrm>
            <a:off x="793790" y="53387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Giỏ Hàng</a:t>
            </a:r>
            <a:endParaRPr lang="en-US" sz="2200" dirty="0"/>
          </a:p>
        </p:txBody>
      </p:sp>
      <p:sp>
        <p:nvSpPr>
          <p:cNvPr id="18" name="Text 12"/>
          <p:cNvSpPr/>
          <p:nvPr/>
        </p:nvSpPr>
        <p:spPr>
          <a:xfrm>
            <a:off x="793790" y="5829181"/>
            <a:ext cx="13042702"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Quản lý sản phẩm, tính tổng tiền, xóa sản phẩm, lưu dữ liệu LocalStorage. Thanh toán sản phẩm và gửi đến người dùng qua Emailjs.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24877"/>
          </a:xfrm>
          <a:prstGeom prst="rect">
            <a:avLst/>
          </a:prstGeom>
        </p:spPr>
      </p:pic>
      <p:sp>
        <p:nvSpPr>
          <p:cNvPr id="3" name="Text 0"/>
          <p:cNvSpPr/>
          <p:nvPr/>
        </p:nvSpPr>
        <p:spPr>
          <a:xfrm>
            <a:off x="790932" y="3446978"/>
            <a:ext cx="8144351" cy="706160"/>
          </a:xfrm>
          <a:prstGeom prst="rect">
            <a:avLst/>
          </a:prstGeom>
          <a:noFill/>
          <a:ln/>
        </p:spPr>
        <p:txBody>
          <a:bodyPr wrap="none" lIns="0" tIns="0" rIns="0" bIns="0" rtlCol="0" anchor="t"/>
          <a:lstStyle/>
          <a:p>
            <a:pPr algn="l" indent="0" marL="0">
              <a:lnSpc>
                <a:spcPts val="5550"/>
              </a:lnSpc>
              <a:buNone/>
            </a:pPr>
            <a:r>
              <a:rPr lang="en-US" sz="4400" dirty="0">
                <a:solidFill>
                  <a:srgbClr val="F2F0F4"/>
                </a:solidFill>
                <a:latin typeface="Montserrat" pitchFamily="34" charset="0"/>
                <a:ea typeface="Montserrat" pitchFamily="34" charset="-122"/>
                <a:cs typeface="Montserrat" pitchFamily="34" charset="-120"/>
              </a:rPr>
              <a:t>Thiết Kế Hệ Thống Giao Diện</a:t>
            </a:r>
            <a:endParaRPr lang="en-US" sz="4400" dirty="0"/>
          </a:p>
        </p:txBody>
      </p:sp>
      <p:sp>
        <p:nvSpPr>
          <p:cNvPr id="4" name="Text 1"/>
          <p:cNvSpPr/>
          <p:nvPr/>
        </p:nvSpPr>
        <p:spPr>
          <a:xfrm>
            <a:off x="790932" y="4492109"/>
            <a:ext cx="13048536" cy="361474"/>
          </a:xfrm>
          <a:prstGeom prst="rect">
            <a:avLst/>
          </a:prstGeom>
          <a:noFill/>
          <a:ln/>
        </p:spPr>
        <p:txBody>
          <a:bodyPr wrap="none" lIns="0" tIns="0" rIns="0" bIns="0" rtlCol="0" anchor="t"/>
          <a:lstStyle/>
          <a:p>
            <a:pPr algn="l" indent="0" marL="0">
              <a:lnSpc>
                <a:spcPts val="2800"/>
              </a:lnSpc>
              <a:buNone/>
            </a:pPr>
            <a:endParaRPr lang="en-US" sz="1750" dirty="0"/>
          </a:p>
        </p:txBody>
      </p:sp>
      <p:sp>
        <p:nvSpPr>
          <p:cNvPr id="5" name="Text 2"/>
          <p:cNvSpPr/>
          <p:nvPr/>
        </p:nvSpPr>
        <p:spPr>
          <a:xfrm>
            <a:off x="790932" y="5333762"/>
            <a:ext cx="2824877" cy="353139"/>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Màu Sắc Chủ Đạo</a:t>
            </a:r>
            <a:endParaRPr lang="en-US" sz="2200" dirty="0"/>
          </a:p>
        </p:txBody>
      </p:sp>
      <p:sp>
        <p:nvSpPr>
          <p:cNvPr id="6" name="Text 3"/>
          <p:cNvSpPr/>
          <p:nvPr/>
        </p:nvSpPr>
        <p:spPr>
          <a:xfrm>
            <a:off x="790932" y="5912882"/>
            <a:ext cx="6248638" cy="361474"/>
          </a:xfrm>
          <a:prstGeom prst="rect">
            <a:avLst/>
          </a:prstGeom>
          <a:noFill/>
          <a:ln/>
        </p:spPr>
        <p:txBody>
          <a:bodyPr wrap="none" lIns="0" tIns="0" rIns="0" bIns="0" rtlCol="0" anchor="t"/>
          <a:lstStyle/>
          <a:p>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Đen (#000):</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Sang trọng, chuyên nghiệp</a:t>
            </a:r>
            <a:endParaRPr lang="en-US" sz="1750" dirty="0"/>
          </a:p>
        </p:txBody>
      </p:sp>
      <p:sp>
        <p:nvSpPr>
          <p:cNvPr id="7" name="Text 4"/>
          <p:cNvSpPr/>
          <p:nvPr/>
        </p:nvSpPr>
        <p:spPr>
          <a:xfrm>
            <a:off x="790932" y="6477714"/>
            <a:ext cx="6248638" cy="361474"/>
          </a:xfrm>
          <a:prstGeom prst="rect">
            <a:avLst/>
          </a:prstGeom>
          <a:noFill/>
          <a:ln/>
        </p:spPr>
        <p:txBody>
          <a:bodyPr wrap="none" lIns="0" tIns="0" rIns="0" bIns="0" rtlCol="0" anchor="t"/>
          <a:lstStyle/>
          <a:p>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Trắng (#fff):</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Sạch sẽ, hiện đại</a:t>
            </a:r>
            <a:endParaRPr lang="en-US" sz="1750" dirty="0"/>
          </a:p>
        </p:txBody>
      </p:sp>
      <p:sp>
        <p:nvSpPr>
          <p:cNvPr id="8" name="Text 5"/>
          <p:cNvSpPr/>
          <p:nvPr/>
        </p:nvSpPr>
        <p:spPr>
          <a:xfrm>
            <a:off x="790932" y="7042547"/>
            <a:ext cx="6248638" cy="361474"/>
          </a:xfrm>
          <a:prstGeom prst="rect">
            <a:avLst/>
          </a:prstGeom>
          <a:noFill/>
          <a:ln/>
        </p:spPr>
        <p:txBody>
          <a:bodyPr wrap="none" lIns="0" tIns="0" rIns="0" bIns="0" rtlCol="0" anchor="t"/>
          <a:lstStyle/>
          <a:p>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Vàng đồng (#a68b5a):</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Đẳng cấp, tinh tế</a:t>
            </a:r>
            <a:endParaRPr lang="en-US" sz="1750" dirty="0"/>
          </a:p>
        </p:txBody>
      </p:sp>
      <p:sp>
        <p:nvSpPr>
          <p:cNvPr id="9" name="Text 6"/>
          <p:cNvSpPr/>
          <p:nvPr/>
        </p:nvSpPr>
        <p:spPr>
          <a:xfrm>
            <a:off x="7598450" y="5333762"/>
            <a:ext cx="2824877" cy="353139"/>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Typography</a:t>
            </a:r>
            <a:endParaRPr lang="en-US" sz="2200" dirty="0"/>
          </a:p>
        </p:txBody>
      </p:sp>
      <p:sp>
        <p:nvSpPr>
          <p:cNvPr id="10" name="Text 7"/>
          <p:cNvSpPr/>
          <p:nvPr/>
        </p:nvSpPr>
        <p:spPr>
          <a:xfrm>
            <a:off x="7598450" y="5912882"/>
            <a:ext cx="6248638" cy="361474"/>
          </a:xfrm>
          <a:prstGeom prst="rect">
            <a:avLst/>
          </a:prstGeom>
          <a:noFill/>
          <a:ln/>
        </p:spPr>
        <p:txBody>
          <a:bodyPr wrap="none" lIns="0" tIns="0" rIns="0" bIns="0" rtlCol="0" anchor="t"/>
          <a:lstStyle/>
          <a:p>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Heading:</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Playfair Display (serif) – sang trọng</a:t>
            </a:r>
            <a:endParaRPr lang="en-US" sz="1750" dirty="0"/>
          </a:p>
        </p:txBody>
      </p:sp>
      <p:sp>
        <p:nvSpPr>
          <p:cNvPr id="11" name="Text 8"/>
          <p:cNvSpPr/>
          <p:nvPr/>
        </p:nvSpPr>
        <p:spPr>
          <a:xfrm>
            <a:off x="7598450" y="6477714"/>
            <a:ext cx="6248638" cy="361474"/>
          </a:xfrm>
          <a:prstGeom prst="rect">
            <a:avLst/>
          </a:prstGeom>
          <a:noFill/>
          <a:ln/>
        </p:spPr>
        <p:txBody>
          <a:bodyPr wrap="none" lIns="0" tIns="0" rIns="0" bIns="0" rtlCol="0" anchor="t"/>
          <a:lstStyle/>
          <a:p>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Body:</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Arial/Roboto (sans-serif) – dễ đọc</a:t>
            </a:r>
            <a:endParaRPr lang="en-US" sz="1750" dirty="0"/>
          </a:p>
        </p:txBody>
      </p:sp>
      <p:sp>
        <p:nvSpPr>
          <p:cNvPr id="12" name="Text 9"/>
          <p:cNvSpPr/>
          <p:nvPr/>
        </p:nvSpPr>
        <p:spPr>
          <a:xfrm>
            <a:off x="7598450" y="7042547"/>
            <a:ext cx="6248638" cy="361474"/>
          </a:xfrm>
          <a:prstGeom prst="rect">
            <a:avLst/>
          </a:prstGeom>
          <a:noFill/>
          <a:ln/>
        </p:spPr>
        <p:txBody>
          <a:bodyPr wrap="none" lIns="0" tIns="0" rIns="0" bIns="0" rtlCol="0" anchor="t"/>
          <a:lstStyle/>
          <a:p>
            <a:pPr algn="l" indent="0" marL="0">
              <a:lnSpc>
                <a:spcPts val="280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1726" y="932974"/>
            <a:ext cx="7324606" cy="629841"/>
          </a:xfrm>
          <a:prstGeom prst="rect">
            <a:avLst/>
          </a:prstGeom>
          <a:noFill/>
          <a:ln/>
        </p:spPr>
        <p:txBody>
          <a:bodyPr wrap="none" lIns="0" tIns="0" rIns="0" bIns="0" rtlCol="0" anchor="t"/>
          <a:lstStyle/>
          <a:p>
            <a:pPr algn="l" indent="0" marL="0">
              <a:lnSpc>
                <a:spcPts val="4950"/>
              </a:lnSpc>
              <a:buNone/>
            </a:pPr>
            <a:r>
              <a:rPr lang="en-US" sz="3950" dirty="0">
                <a:solidFill>
                  <a:srgbClr val="F2F0F4"/>
                </a:solidFill>
                <a:latin typeface="Montserrat" pitchFamily="34" charset="0"/>
                <a:ea typeface="Montserrat" pitchFamily="34" charset="-122"/>
                <a:cs typeface="Montserrat" pitchFamily="34" charset="-120"/>
              </a:rPr>
              <a:t>Thành Phần Giao Diện Chính</a:t>
            </a:r>
            <a:endParaRPr lang="en-US" sz="3950" dirty="0"/>
          </a:p>
        </p:txBody>
      </p:sp>
      <p:sp>
        <p:nvSpPr>
          <p:cNvPr id="4" name="Shape 1"/>
          <p:cNvSpPr/>
          <p:nvPr/>
        </p:nvSpPr>
        <p:spPr>
          <a:xfrm>
            <a:off x="6191726" y="1864995"/>
            <a:ext cx="7733348" cy="1206818"/>
          </a:xfrm>
          <a:prstGeom prst="roundRect">
            <a:avLst>
              <a:gd name="adj" fmla="val 7014"/>
            </a:avLst>
          </a:prstGeom>
          <a:solidFill>
            <a:srgbClr val="0D0A2C">
              <a:alpha val="95000"/>
            </a:srgbClr>
          </a:solidFill>
          <a:ln w="22860">
            <a:solidFill>
              <a:srgbClr val="4A2C85"/>
            </a:solidFill>
            <a:prstDash val="solid"/>
          </a:ln>
        </p:spPr>
      </p:sp>
      <p:sp>
        <p:nvSpPr>
          <p:cNvPr id="5" name="Text 2"/>
          <p:cNvSpPr/>
          <p:nvPr/>
        </p:nvSpPr>
        <p:spPr>
          <a:xfrm>
            <a:off x="6416040" y="2089309"/>
            <a:ext cx="2519005" cy="314920"/>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Header &amp; Navbar</a:t>
            </a:r>
            <a:endParaRPr lang="en-US" sz="1950" dirty="0"/>
          </a:p>
        </p:txBody>
      </p:sp>
      <p:sp>
        <p:nvSpPr>
          <p:cNvPr id="6" name="Text 3"/>
          <p:cNvSpPr/>
          <p:nvPr/>
        </p:nvSpPr>
        <p:spPr>
          <a:xfrm>
            <a:off x="6416040" y="2525078"/>
            <a:ext cx="7284720" cy="322421"/>
          </a:xfrm>
          <a:prstGeom prst="rect">
            <a:avLst/>
          </a:prstGeom>
          <a:noFill/>
          <a:ln/>
        </p:spPr>
        <p:txBody>
          <a:bodyPr wrap="non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Logo, menu điều hướng, tìm kiếm, biểu tượng người dùng và giỏ hàng cố định.</a:t>
            </a:r>
            <a:endParaRPr lang="en-US" sz="1550" dirty="0"/>
          </a:p>
        </p:txBody>
      </p:sp>
      <p:sp>
        <p:nvSpPr>
          <p:cNvPr id="7" name="Shape 4"/>
          <p:cNvSpPr/>
          <p:nvPr/>
        </p:nvSpPr>
        <p:spPr>
          <a:xfrm>
            <a:off x="6191726" y="3273266"/>
            <a:ext cx="7733348" cy="1206818"/>
          </a:xfrm>
          <a:prstGeom prst="roundRect">
            <a:avLst>
              <a:gd name="adj" fmla="val 7014"/>
            </a:avLst>
          </a:prstGeom>
          <a:solidFill>
            <a:srgbClr val="0D0A2C">
              <a:alpha val="95000"/>
            </a:srgbClr>
          </a:solidFill>
          <a:ln w="22860">
            <a:solidFill>
              <a:srgbClr val="4A2C85"/>
            </a:solidFill>
            <a:prstDash val="solid"/>
          </a:ln>
        </p:spPr>
      </p:sp>
      <p:sp>
        <p:nvSpPr>
          <p:cNvPr id="8" name="Text 5"/>
          <p:cNvSpPr/>
          <p:nvPr/>
        </p:nvSpPr>
        <p:spPr>
          <a:xfrm>
            <a:off x="6416040" y="3497580"/>
            <a:ext cx="2519005" cy="314920"/>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Sliding Menu</a:t>
            </a:r>
            <a:endParaRPr lang="en-US" sz="1950" dirty="0"/>
          </a:p>
        </p:txBody>
      </p:sp>
      <p:sp>
        <p:nvSpPr>
          <p:cNvPr id="9" name="Text 6"/>
          <p:cNvSpPr/>
          <p:nvPr/>
        </p:nvSpPr>
        <p:spPr>
          <a:xfrm>
            <a:off x="6416040" y="3933349"/>
            <a:ext cx="7284720" cy="322421"/>
          </a:xfrm>
          <a:prstGeom prst="rect">
            <a:avLst/>
          </a:prstGeom>
          <a:noFill/>
          <a:ln/>
        </p:spPr>
        <p:txBody>
          <a:bodyPr wrap="non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Menu trượt từ bên trái, danh mục sản phẩm, overlay mờ, dễ sử dụng trên mobile.</a:t>
            </a:r>
            <a:endParaRPr lang="en-US" sz="1550" dirty="0"/>
          </a:p>
        </p:txBody>
      </p:sp>
      <p:sp>
        <p:nvSpPr>
          <p:cNvPr id="10" name="Shape 7"/>
          <p:cNvSpPr/>
          <p:nvPr/>
        </p:nvSpPr>
        <p:spPr>
          <a:xfrm>
            <a:off x="6191726" y="4681538"/>
            <a:ext cx="7733348" cy="1206818"/>
          </a:xfrm>
          <a:prstGeom prst="roundRect">
            <a:avLst>
              <a:gd name="adj" fmla="val 7014"/>
            </a:avLst>
          </a:prstGeom>
          <a:solidFill>
            <a:srgbClr val="0D0A2C">
              <a:alpha val="95000"/>
            </a:srgbClr>
          </a:solidFill>
          <a:ln w="22860">
            <a:solidFill>
              <a:srgbClr val="4A2C85"/>
            </a:solidFill>
            <a:prstDash val="solid"/>
          </a:ln>
        </p:spPr>
      </p:sp>
      <p:sp>
        <p:nvSpPr>
          <p:cNvPr id="11" name="Text 8"/>
          <p:cNvSpPr/>
          <p:nvPr/>
        </p:nvSpPr>
        <p:spPr>
          <a:xfrm>
            <a:off x="6416040" y="4905851"/>
            <a:ext cx="2519005" cy="314920"/>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Product Card</a:t>
            </a:r>
            <a:endParaRPr lang="en-US" sz="1950" dirty="0"/>
          </a:p>
        </p:txBody>
      </p:sp>
      <p:sp>
        <p:nvSpPr>
          <p:cNvPr id="12" name="Text 9"/>
          <p:cNvSpPr/>
          <p:nvPr/>
        </p:nvSpPr>
        <p:spPr>
          <a:xfrm>
            <a:off x="6416040" y="5341620"/>
            <a:ext cx="7284720" cy="322421"/>
          </a:xfrm>
          <a:prstGeom prst="rect">
            <a:avLst/>
          </a:prstGeom>
          <a:noFill/>
          <a:ln/>
        </p:spPr>
        <p:txBody>
          <a:bodyPr wrap="non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Hình ảnh, tên, giá, nút "Thêm vào giỏ" nhanh, hiệu ứng hover nhẹ.</a:t>
            </a:r>
            <a:endParaRPr lang="en-US" sz="1550" dirty="0"/>
          </a:p>
        </p:txBody>
      </p:sp>
      <p:sp>
        <p:nvSpPr>
          <p:cNvPr id="13" name="Shape 10"/>
          <p:cNvSpPr/>
          <p:nvPr/>
        </p:nvSpPr>
        <p:spPr>
          <a:xfrm>
            <a:off x="6191726" y="6089809"/>
            <a:ext cx="7733348" cy="1206818"/>
          </a:xfrm>
          <a:prstGeom prst="roundRect">
            <a:avLst>
              <a:gd name="adj" fmla="val 7014"/>
            </a:avLst>
          </a:prstGeom>
          <a:solidFill>
            <a:srgbClr val="0D0A2C">
              <a:alpha val="95000"/>
            </a:srgbClr>
          </a:solidFill>
          <a:ln w="22860">
            <a:solidFill>
              <a:srgbClr val="4A2C85"/>
            </a:solidFill>
            <a:prstDash val="solid"/>
          </a:ln>
        </p:spPr>
      </p:sp>
      <p:sp>
        <p:nvSpPr>
          <p:cNvPr id="14" name="Text 11"/>
          <p:cNvSpPr/>
          <p:nvPr/>
        </p:nvSpPr>
        <p:spPr>
          <a:xfrm>
            <a:off x="6416040" y="6314123"/>
            <a:ext cx="2519005" cy="314920"/>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Footer</a:t>
            </a:r>
            <a:endParaRPr lang="en-US" sz="1950" dirty="0"/>
          </a:p>
        </p:txBody>
      </p:sp>
      <p:sp>
        <p:nvSpPr>
          <p:cNvPr id="15" name="Text 12"/>
          <p:cNvSpPr/>
          <p:nvPr/>
        </p:nvSpPr>
        <p:spPr>
          <a:xfrm>
            <a:off x="6416040" y="6749891"/>
            <a:ext cx="7284720" cy="322421"/>
          </a:xfrm>
          <a:prstGeom prst="rect">
            <a:avLst/>
          </a:prstGeom>
          <a:noFill/>
          <a:ln/>
        </p:spPr>
        <p:txBody>
          <a:bodyPr wrap="non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4 cột: Hỗ trợ, Dịch vụ, Về V&amp;Đ, Kết nối. Liên kết mạng xã hội và pháp lý.</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607" y="2329458"/>
            <a:ext cx="4919186" cy="3570565"/>
          </a:xfrm>
          <a:prstGeom prst="rect">
            <a:avLst/>
          </a:prstGeom>
        </p:spPr>
      </p:pic>
      <p:sp>
        <p:nvSpPr>
          <p:cNvPr id="4" name="Text 0"/>
          <p:cNvSpPr/>
          <p:nvPr/>
        </p:nvSpPr>
        <p:spPr>
          <a:xfrm>
            <a:off x="793790" y="23286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Trang Đăng Nhập &amp; Đăng Ký</a:t>
            </a:r>
            <a:endParaRPr lang="en-US" sz="4450" dirty="0"/>
          </a:p>
        </p:txBody>
      </p:sp>
      <p:sp>
        <p:nvSpPr>
          <p:cNvPr id="5" name="Text 1"/>
          <p:cNvSpPr/>
          <p:nvPr/>
        </p:nvSpPr>
        <p:spPr>
          <a:xfrm>
            <a:off x="793790" y="408634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Form được thiết kế thân thiện, hiện đại, căn giữa màn hình bằng Flexbox. Hỗ trợ đăng nhập (email + mật khẩu) và đăng ký (email, xác nhận email, mật khẩu, ngày sinh ≥18 tuổi). JavaScript kiểm tra hợp lệ dữ liệu, lưu tạm vào LocalStorage. Có thể mở rộng thêm kiểm tra độ mạnh mật khẩu, gửi link xác thực email, hoặc chức năng "Quên mật khẩu".</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9735" y="1087517"/>
            <a:ext cx="5284113" cy="660440"/>
          </a:xfrm>
          <a:prstGeom prst="rect">
            <a:avLst/>
          </a:prstGeom>
          <a:noFill/>
          <a:ln/>
        </p:spPr>
        <p:txBody>
          <a:bodyPr wrap="none" lIns="0" tIns="0" rIns="0" bIns="0" rtlCol="0" anchor="t"/>
          <a:lstStyle/>
          <a:p>
            <a:pPr algn="l" indent="0" marL="0">
              <a:lnSpc>
                <a:spcPts val="5200"/>
              </a:lnSpc>
              <a:buNone/>
            </a:pPr>
            <a:r>
              <a:rPr lang="en-US" sz="4150" dirty="0">
                <a:solidFill>
                  <a:srgbClr val="F2F0F4"/>
                </a:solidFill>
                <a:latin typeface="Montserrat" pitchFamily="34" charset="0"/>
                <a:ea typeface="Montserrat" pitchFamily="34" charset="-122"/>
                <a:cs typeface="Montserrat" pitchFamily="34" charset="-120"/>
              </a:rPr>
              <a:t>Kết Quả Đạt Được</a:t>
            </a:r>
            <a:endParaRPr lang="en-US" sz="4150" dirty="0"/>
          </a:p>
        </p:txBody>
      </p:sp>
      <p:sp>
        <p:nvSpPr>
          <p:cNvPr id="4" name="Shape 1"/>
          <p:cNvSpPr/>
          <p:nvPr/>
        </p:nvSpPr>
        <p:spPr>
          <a:xfrm>
            <a:off x="739735" y="2064901"/>
            <a:ext cx="475536" cy="475536"/>
          </a:xfrm>
          <a:prstGeom prst="roundRect">
            <a:avLst>
              <a:gd name="adj" fmla="val 18668"/>
            </a:avLst>
          </a:prstGeom>
          <a:solidFill>
            <a:srgbClr val="31136C"/>
          </a:solidFill>
          <a:ln w="7620">
            <a:solidFill>
              <a:srgbClr val="4A2C85"/>
            </a:solidFill>
            <a:prstDash val="solid"/>
          </a:ln>
        </p:spPr>
      </p:sp>
      <p:sp>
        <p:nvSpPr>
          <p:cNvPr id="5" name="Text 2"/>
          <p:cNvSpPr/>
          <p:nvPr/>
        </p:nvSpPr>
        <p:spPr>
          <a:xfrm>
            <a:off x="1426607" y="2137529"/>
            <a:ext cx="3188613" cy="330160"/>
          </a:xfrm>
          <a:prstGeom prst="rect">
            <a:avLst/>
          </a:prstGeom>
          <a:noFill/>
          <a:ln/>
        </p:spPr>
        <p:txBody>
          <a:bodyPr wrap="none" lIns="0" tIns="0" rIns="0" bIns="0" rtlCol="0" anchor="t"/>
          <a:lstStyle/>
          <a:p>
            <a:pPr algn="l" indent="0" marL="0">
              <a:lnSpc>
                <a:spcPts val="2600"/>
              </a:lnSpc>
              <a:buNone/>
            </a:pPr>
            <a:r>
              <a:rPr lang="en-US" sz="2050" dirty="0">
                <a:solidFill>
                  <a:srgbClr val="DCD7E5"/>
                </a:solidFill>
                <a:latin typeface="Montserrat" pitchFamily="34" charset="0"/>
                <a:ea typeface="Montserrat" pitchFamily="34" charset="-122"/>
                <a:cs typeface="Montserrat" pitchFamily="34" charset="-120"/>
              </a:rPr>
              <a:t>✓ Giao Diện Hoàn Chỉnh</a:t>
            </a:r>
            <a:endParaRPr lang="en-US" sz="2050" dirty="0"/>
          </a:p>
        </p:txBody>
      </p:sp>
      <p:sp>
        <p:nvSpPr>
          <p:cNvPr id="6" name="Text 3"/>
          <p:cNvSpPr/>
          <p:nvPr/>
        </p:nvSpPr>
        <p:spPr>
          <a:xfrm>
            <a:off x="1426607" y="2594491"/>
            <a:ext cx="6977658" cy="676275"/>
          </a:xfrm>
          <a:prstGeom prst="rect">
            <a:avLst/>
          </a:prstGeom>
          <a:noFill/>
          <a:ln/>
        </p:spPr>
        <p:txBody>
          <a:bodyPr wrap="squar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9 trang chức năng đầy đủ, đồng bộ, sang trọng theo phong cách thương hiệu.</a:t>
            </a:r>
            <a:endParaRPr lang="en-US" sz="1650" dirty="0"/>
          </a:p>
        </p:txBody>
      </p:sp>
      <p:sp>
        <p:nvSpPr>
          <p:cNvPr id="7" name="Shape 4"/>
          <p:cNvSpPr/>
          <p:nvPr/>
        </p:nvSpPr>
        <p:spPr>
          <a:xfrm>
            <a:off x="739735" y="3693438"/>
            <a:ext cx="475536" cy="475536"/>
          </a:xfrm>
          <a:prstGeom prst="roundRect">
            <a:avLst>
              <a:gd name="adj" fmla="val 18668"/>
            </a:avLst>
          </a:prstGeom>
          <a:solidFill>
            <a:srgbClr val="31136C"/>
          </a:solidFill>
          <a:ln w="7620">
            <a:solidFill>
              <a:srgbClr val="4A2C85"/>
            </a:solidFill>
            <a:prstDash val="solid"/>
          </a:ln>
        </p:spPr>
      </p:sp>
      <p:sp>
        <p:nvSpPr>
          <p:cNvPr id="8" name="Text 5"/>
          <p:cNvSpPr/>
          <p:nvPr/>
        </p:nvSpPr>
        <p:spPr>
          <a:xfrm>
            <a:off x="1426607" y="3766066"/>
            <a:ext cx="2756773" cy="330160"/>
          </a:xfrm>
          <a:prstGeom prst="rect">
            <a:avLst/>
          </a:prstGeom>
          <a:noFill/>
          <a:ln/>
        </p:spPr>
        <p:txBody>
          <a:bodyPr wrap="none" lIns="0" tIns="0" rIns="0" bIns="0" rtlCol="0" anchor="t"/>
          <a:lstStyle/>
          <a:p>
            <a:pPr algn="l" indent="0" marL="0">
              <a:lnSpc>
                <a:spcPts val="2600"/>
              </a:lnSpc>
              <a:buNone/>
            </a:pPr>
            <a:r>
              <a:rPr lang="en-US" sz="2050" dirty="0">
                <a:solidFill>
                  <a:srgbClr val="DCD7E5"/>
                </a:solidFill>
                <a:latin typeface="Montserrat" pitchFamily="34" charset="0"/>
                <a:ea typeface="Montserrat" pitchFamily="34" charset="-122"/>
                <a:cs typeface="Montserrat" pitchFamily="34" charset="-120"/>
              </a:rPr>
              <a:t>✓ Responsive Design</a:t>
            </a:r>
            <a:endParaRPr lang="en-US" sz="2050" dirty="0"/>
          </a:p>
        </p:txBody>
      </p:sp>
      <p:sp>
        <p:nvSpPr>
          <p:cNvPr id="9" name="Text 6"/>
          <p:cNvSpPr/>
          <p:nvPr/>
        </p:nvSpPr>
        <p:spPr>
          <a:xfrm>
            <a:off x="1426607" y="4223028"/>
            <a:ext cx="6977658" cy="338138"/>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Tương thích hoàn hảo trên máy tính, máy tính bảng, điện thoại di động.</a:t>
            </a:r>
            <a:endParaRPr lang="en-US" sz="1650" dirty="0"/>
          </a:p>
        </p:txBody>
      </p:sp>
      <p:sp>
        <p:nvSpPr>
          <p:cNvPr id="10" name="Shape 7"/>
          <p:cNvSpPr/>
          <p:nvPr/>
        </p:nvSpPr>
        <p:spPr>
          <a:xfrm>
            <a:off x="739735" y="4983837"/>
            <a:ext cx="475536" cy="475536"/>
          </a:xfrm>
          <a:prstGeom prst="roundRect">
            <a:avLst>
              <a:gd name="adj" fmla="val 18668"/>
            </a:avLst>
          </a:prstGeom>
          <a:solidFill>
            <a:srgbClr val="31136C"/>
          </a:solidFill>
          <a:ln w="7620">
            <a:solidFill>
              <a:srgbClr val="4A2C85"/>
            </a:solidFill>
            <a:prstDash val="solid"/>
          </a:ln>
        </p:spPr>
      </p:sp>
      <p:sp>
        <p:nvSpPr>
          <p:cNvPr id="11" name="Text 8"/>
          <p:cNvSpPr/>
          <p:nvPr/>
        </p:nvSpPr>
        <p:spPr>
          <a:xfrm>
            <a:off x="1426607" y="5056465"/>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DCD7E5"/>
                </a:solidFill>
                <a:latin typeface="Montserrat" pitchFamily="34" charset="0"/>
                <a:ea typeface="Montserrat" pitchFamily="34" charset="-122"/>
                <a:cs typeface="Montserrat" pitchFamily="34" charset="-120"/>
              </a:rPr>
              <a:t>✓ Tương Tác Động</a:t>
            </a:r>
            <a:endParaRPr lang="en-US" sz="2050" dirty="0"/>
          </a:p>
        </p:txBody>
      </p:sp>
      <p:sp>
        <p:nvSpPr>
          <p:cNvPr id="12" name="Text 9"/>
          <p:cNvSpPr/>
          <p:nvPr/>
        </p:nvSpPr>
        <p:spPr>
          <a:xfrm>
            <a:off x="1426607" y="5513427"/>
            <a:ext cx="6977658" cy="338138"/>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Banner slideshow, menu trượt, tìm kiếm, lọc sản phẩm, giỏ hàng mượt mà.</a:t>
            </a:r>
            <a:endParaRPr lang="en-US" sz="1650" dirty="0"/>
          </a:p>
        </p:txBody>
      </p:sp>
      <p:sp>
        <p:nvSpPr>
          <p:cNvPr id="13" name="Shape 10"/>
          <p:cNvSpPr/>
          <p:nvPr/>
        </p:nvSpPr>
        <p:spPr>
          <a:xfrm>
            <a:off x="739735" y="6274237"/>
            <a:ext cx="475536" cy="475536"/>
          </a:xfrm>
          <a:prstGeom prst="roundRect">
            <a:avLst>
              <a:gd name="adj" fmla="val 18668"/>
            </a:avLst>
          </a:prstGeom>
          <a:solidFill>
            <a:srgbClr val="31136C"/>
          </a:solidFill>
          <a:ln w="7620">
            <a:solidFill>
              <a:srgbClr val="4A2C85"/>
            </a:solidFill>
            <a:prstDash val="solid"/>
          </a:ln>
        </p:spPr>
      </p:sp>
      <p:sp>
        <p:nvSpPr>
          <p:cNvPr id="14" name="Text 11"/>
          <p:cNvSpPr/>
          <p:nvPr/>
        </p:nvSpPr>
        <p:spPr>
          <a:xfrm>
            <a:off x="1426607" y="6346865"/>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DCD7E5"/>
                </a:solidFill>
                <a:latin typeface="Montserrat" pitchFamily="34" charset="0"/>
                <a:ea typeface="Montserrat" pitchFamily="34" charset="-122"/>
                <a:cs typeface="Montserrat" pitchFamily="34" charset="-120"/>
              </a:rPr>
              <a:t>✓ Mở Rộng Được</a:t>
            </a:r>
            <a:endParaRPr lang="en-US" sz="2050" dirty="0"/>
          </a:p>
        </p:txBody>
      </p:sp>
      <p:sp>
        <p:nvSpPr>
          <p:cNvPr id="15" name="Text 12"/>
          <p:cNvSpPr/>
          <p:nvPr/>
        </p:nvSpPr>
        <p:spPr>
          <a:xfrm>
            <a:off x="1426607" y="6803827"/>
            <a:ext cx="6977658" cy="338138"/>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Cấu trúc mã rõ ràng, sẵn sàng tích hợp Backend, thanh toán, và quản trị.</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2025-10-20T13:03:09Z</dcterms:created>
  <dcterms:modified xsi:type="dcterms:W3CDTF">2025-10-20T13:03:09Z</dcterms:modified>
</cp:coreProperties>
</file>